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  <p:sldMasterId id="2147483655" r:id="rId3"/>
    <p:sldMasterId id="2147483659" r:id="rId4"/>
    <p:sldMasterId id="2147483663" r:id="rId5"/>
  </p:sldMasterIdLst>
  <p:notesMasterIdLst>
    <p:notesMasterId r:id="rId19"/>
  </p:notesMasterIdLst>
  <p:handoutMasterIdLst>
    <p:handoutMasterId r:id="rId20"/>
  </p:handoutMasterIdLst>
  <p:sldIdLst>
    <p:sldId id="11091171" r:id="rId6"/>
    <p:sldId id="11090582" r:id="rId7"/>
    <p:sldId id="11091175" r:id="rId8"/>
    <p:sldId id="11090580" r:id="rId9"/>
    <p:sldId id="11091185" r:id="rId10"/>
    <p:sldId id="11091179" r:id="rId11"/>
    <p:sldId id="11091187" r:id="rId12"/>
    <p:sldId id="11091184" r:id="rId13"/>
    <p:sldId id="11091181" r:id="rId14"/>
    <p:sldId id="11091182" r:id="rId15"/>
    <p:sldId id="11091178" r:id="rId16"/>
    <p:sldId id="11091188" r:id="rId17"/>
    <p:sldId id="11091183" r:id="rId18"/>
  </p:sldIdLst>
  <p:sldSz cx="12192000" cy="6858000"/>
  <p:notesSz cx="6858000" cy="9144000"/>
  <p:embeddedFontLst>
    <p:embeddedFont>
      <p:font typeface="OPPOSans H" panose="02010600030101010101" charset="-122"/>
      <p:regular r:id="rId21"/>
    </p:embeddedFont>
    <p:embeddedFont>
      <p:font typeface="思源黑体 CN Regular" panose="02010600030101010101" charset="-122"/>
      <p:regular r:id="rId22"/>
    </p:embeddedFont>
    <p:embeddedFont>
      <p:font typeface="黑体" panose="02010609060101010101" pitchFamily="49" charset="-122"/>
      <p:regular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6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939"/>
    <a:srgbClr val="002148"/>
    <a:srgbClr val="275655"/>
    <a:srgbClr val="337170"/>
    <a:srgbClr val="ACD9D8"/>
    <a:srgbClr val="51AFAD"/>
    <a:srgbClr val="D0E9E9"/>
    <a:srgbClr val="71BEBD"/>
    <a:srgbClr val="449694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237" y="54"/>
      </p:cViewPr>
      <p:guideLst>
        <p:guide orient="horz" pos="2206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227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3.fntdata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076C6-ADD8-47A9-B54E-90347B9031B6}" type="datetimeFigureOut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  <a:t>2025/9/5</a:t>
            </a:fld>
            <a:endParaRPr lang="zh-CN" altLang="en-US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36135-2486-4580-BE87-BA48252E5614}" type="slidenum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  <a:t>‹#›</a:t>
            </a:fld>
            <a:endParaRPr lang="zh-CN" altLang="en-US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E2089039-4CDB-422E-A12E-63039904EA74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A47C79DE-5603-402B-B6BC-365523C940C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可靠性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历史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发布模式</a:t>
            </a:r>
            <a:endParaRPr lang="en-US" altLang="zh-CN" sz="1200" kern="1200" dirty="0">
              <a:solidFill>
                <a:schemeClr val="tx1"/>
              </a:solidFill>
              <a:effectLst/>
              <a:latin typeface="思源黑体 CN Regular" panose="020B0500000000000000" charset="-122"/>
              <a:ea typeface="思源黑体 CN Regular" panose="020B0500000000000000" charset="-122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批量发送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传输优先级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+mn-cs"/>
              </a:rPr>
              <a:t>线程绑核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C79DE-5603-402B-B6BC-365523C940C7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C79DE-5603-402B-B6BC-365523C940C7}" type="slidenum">
              <a:rPr lang="zh-CN" altLang="en-US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654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22E3E7D6-2A14-4DE5-BDE3-0617E9D841C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94AF67FB-FCD5-4F4C-A72E-CD1FBBDD15F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5400000">
            <a:off x="2669017" y="-2664985"/>
            <a:ext cx="6853968" cy="121920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22E3E7D6-2A14-4DE5-BDE3-0617E9D841C5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94AF67FB-FCD5-4F4C-A72E-CD1FBBDD15F2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ea typeface="思源黑体 CN Regular" panose="020B0500000000000000" charset="-122"/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  <a:ea typeface="思源黑体 CN Regular" panose="020B0500000000000000" charset="-122"/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3E7D6-2A14-4DE5-BDE3-0617E9D841C5}" type="datetimeFigureOut">
              <a:rPr lang="zh-CN" altLang="en-US" smtClean="0"/>
              <a:t>2025/9/5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F67FB-FCD5-4F4C-A72E-CD1FBBDD15F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ea typeface="思源黑体 CN Regular" panose="020B0500000000000000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5400000">
            <a:off x="2669017" y="-2664985"/>
            <a:ext cx="6853968" cy="121920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22E3E7D6-2A14-4DE5-BDE3-0617E9D841C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94AF67FB-FCD5-4F4C-A72E-CD1FBBDD15F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5400000">
            <a:off x="2669017" y="-2664985"/>
            <a:ext cx="6853968" cy="121920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3E7D6-2A14-4DE5-BDE3-0617E9D841C5}" type="datetimeFigureOut">
              <a:rPr lang="zh-CN" altLang="en-US" smtClean="0"/>
              <a:t>2025/9/5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F67FB-FCD5-4F4C-A72E-CD1FBBDD15F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5400000">
            <a:off x="2669017" y="-2664985"/>
            <a:ext cx="6853968" cy="121920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H" panose="00020600040101010101" pitchFamily="18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H" panose="00020600040101010101" pitchFamily="18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fld id="{D8E48170-234A-45A9-BA18-EB5F9F299700}" type="datetimeFigureOut">
              <a:rPr lang="zh-CN" altLang="en-US" smtClean="0"/>
              <a:t>2025/9/5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fld id="{13BEB98F-7A2F-46AB-AD99-CC9999768B6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H" panose="00020600040101010101" pitchFamily="18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H" panose="00020600040101010101" pitchFamily="18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D8E48170-234A-45A9-BA18-EB5F9F29970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ea typeface="思源黑体 CN Regular" panose="020B0500000000000000" charset="-122"/>
              </a:rPr>
              <a:t>2025/9/5</a:t>
            </a:fld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H" panose="00020600040101010101" pitchFamily="18" charset="-122"/>
              </a:defRPr>
            </a:lvl1pPr>
          </a:lstStyle>
          <a:p>
            <a:pPr>
              <a:defRPr/>
            </a:pPr>
            <a:fld id="{13BEB98F-7A2F-46AB-AD99-CC9999768B61}" type="slidenum">
              <a:rPr lang="zh-CN" altLang="en-US" smtClean="0">
                <a:solidFill>
                  <a:prstClr val="black">
                    <a:tint val="75000"/>
                  </a:prstClr>
                </a:solidFill>
                <a:ea typeface="思源黑体 CN Regular" panose="020B0500000000000000" charset="-122"/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  <a:ea typeface="思源黑体 CN Regular" panose="020B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H" panose="00020600040101010101" pitchFamily="18" charset="-122"/>
          <a:ea typeface="思源黑体 CN Regular" panose="020B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openxmlformats.org/officeDocument/2006/relationships/image" Target="../media/image5.png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" y="-14354"/>
            <a:ext cx="12191982" cy="4195290"/>
          </a:xfrm>
          <a:prstGeom prst="rect">
            <a:avLst/>
          </a:prstGeom>
          <a:gradFill flip="none" rotWithShape="1">
            <a:gsLst>
              <a:gs pos="0">
                <a:srgbClr val="275655"/>
              </a:gs>
              <a:gs pos="100000">
                <a:srgbClr val="1A3939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23" name="图片 322"/>
          <p:cNvPicPr>
            <a:picLocks noChangeAspect="1"/>
          </p:cNvPicPr>
          <p:nvPr/>
        </p:nvPicPr>
        <p:blipFill>
          <a:blip r:embed="rId2">
            <a:alphaModFix amt="35000"/>
            <a:duotone>
              <a:prstClr val="black"/>
              <a:srgbClr val="275655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878397" y="603601"/>
            <a:ext cx="2890309" cy="2890309"/>
          </a:xfrm>
          <a:prstGeom prst="rect">
            <a:avLst/>
          </a:prstGeom>
        </p:spPr>
      </p:pic>
      <p:pic>
        <p:nvPicPr>
          <p:cNvPr id="321" name="图片 320"/>
          <p:cNvPicPr>
            <a:picLocks noChangeAspect="1"/>
          </p:cNvPicPr>
          <p:nvPr/>
        </p:nvPicPr>
        <p:blipFill>
          <a:blip r:embed="rId3">
            <a:alphaModFix amt="20000"/>
            <a:duotone>
              <a:prstClr val="black"/>
              <a:srgbClr val="275655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56701" y="-317438"/>
            <a:ext cx="4803665" cy="48036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1510" y="1053309"/>
            <a:ext cx="43396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sym typeface="OPPOSans H" panose="00020600040101010101" pitchFamily="18" charset="-122"/>
              </a:rPr>
              <a:t>DDS</a:t>
            </a:r>
            <a:r>
              <a:rPr kumimoji="0" lang="zh-CN" altLang="en-US" sz="5400" b="0" i="0" u="none" strike="noStrike" kern="1200" cap="none" spc="0" normalizeH="0" baseline="0" noProof="0" dirty="0">
                <a:ln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sym typeface="OPPOSans H" panose="00020600040101010101" pitchFamily="18" charset="-122"/>
              </a:rPr>
              <a:t>中间件</a:t>
            </a:r>
            <a:endParaRPr kumimoji="0" lang="en-US" altLang="zh-CN" sz="5400" b="0" i="0" u="none" strike="noStrike" kern="1200" cap="none" spc="0" normalizeH="0" baseline="0" noProof="0" dirty="0">
              <a:ln>
                <a:solidFill>
                  <a:prstClr val="white"/>
                </a:solidFill>
              </a:ln>
              <a:noFill/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sym typeface="OPPOSans H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sym typeface="OPPOSans H" panose="00020600040101010101" pitchFamily="18" charset="-122"/>
              </a:rPr>
              <a:t>性能测试工具</a:t>
            </a:r>
          </a:p>
        </p:txBody>
      </p:sp>
      <p:sp>
        <p:nvSpPr>
          <p:cNvPr id="7" name="任意多边形: 形状 6"/>
          <p:cNvSpPr/>
          <p:nvPr/>
        </p:nvSpPr>
        <p:spPr>
          <a:xfrm>
            <a:off x="650168" y="2807634"/>
            <a:ext cx="4004424" cy="219357"/>
          </a:xfrm>
          <a:custGeom>
            <a:avLst/>
            <a:gdLst>
              <a:gd name="connsiteX0" fmla="*/ 0 w 5442857"/>
              <a:gd name="connsiteY0" fmla="*/ 0 h 333829"/>
              <a:gd name="connsiteX1" fmla="*/ 1349828 w 5442857"/>
              <a:gd name="connsiteY1" fmla="*/ 14515 h 333829"/>
              <a:gd name="connsiteX2" fmla="*/ 1349828 w 5442857"/>
              <a:gd name="connsiteY2" fmla="*/ 333829 h 333829"/>
              <a:gd name="connsiteX3" fmla="*/ 1538514 w 5442857"/>
              <a:gd name="connsiteY3" fmla="*/ 14515 h 333829"/>
              <a:gd name="connsiteX4" fmla="*/ 5442857 w 5442857"/>
              <a:gd name="connsiteY4" fmla="*/ 14515 h 33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2857" h="333829">
                <a:moveTo>
                  <a:pt x="0" y="0"/>
                </a:moveTo>
                <a:lnTo>
                  <a:pt x="1349828" y="14515"/>
                </a:lnTo>
                <a:lnTo>
                  <a:pt x="1349828" y="333829"/>
                </a:lnTo>
                <a:lnTo>
                  <a:pt x="1538514" y="14515"/>
                </a:lnTo>
                <a:lnTo>
                  <a:pt x="5442857" y="14515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198502" y="181956"/>
            <a:ext cx="2098558" cy="592965"/>
          </a:xfrm>
          <a:prstGeom prst="rect">
            <a:avLst/>
          </a:prstGeom>
        </p:spPr>
      </p:pic>
      <p:pic>
        <p:nvPicPr>
          <p:cNvPr id="325" name="图片 324"/>
          <p:cNvPicPr>
            <a:picLocks noChangeAspect="1"/>
          </p:cNvPicPr>
          <p:nvPr/>
        </p:nvPicPr>
        <p:blipFill>
          <a:blip r:embed="rId3" cstate="screen">
            <a:alphaModFix amt="20000"/>
            <a:duotone>
              <a:prstClr val="black"/>
              <a:srgbClr val="275655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23055" y="408813"/>
            <a:ext cx="1589329" cy="158932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74774" y="1944018"/>
            <a:ext cx="6674336" cy="1436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日期：</a:t>
            </a:r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2025.9.5</a:t>
            </a:r>
            <a:endParaRPr lang="zh-CN" altLang="zh-CN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编写人：段嘉文 肖飞鸿 杨熙锐 王佳琪 邹欣纯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676040" y="4290306"/>
            <a:ext cx="2521759" cy="1062548"/>
            <a:chOff x="1573276" y="2726924"/>
            <a:chExt cx="2521759" cy="1062548"/>
          </a:xfrm>
        </p:grpSpPr>
        <p:grpSp>
          <p:nvGrpSpPr>
            <p:cNvPr id="27" name="组合 26"/>
            <p:cNvGrpSpPr/>
            <p:nvPr/>
          </p:nvGrpSpPr>
          <p:grpSpPr>
            <a:xfrm>
              <a:off x="1573276" y="2726924"/>
              <a:ext cx="1062548" cy="1062548"/>
              <a:chOff x="1630234" y="3608155"/>
              <a:chExt cx="1062548" cy="1062548"/>
            </a:xfrm>
          </p:grpSpPr>
          <p:sp>
            <p:nvSpPr>
              <p:cNvPr id="29" name="椭圆 28"/>
              <p:cNvSpPr/>
              <p:nvPr/>
            </p:nvSpPr>
            <p:spPr>
              <a:xfrm rot="10800000" flipH="1">
                <a:off x="1630234" y="3608155"/>
                <a:ext cx="1062548" cy="1062548"/>
              </a:xfrm>
              <a:prstGeom prst="ellipse">
                <a:avLst/>
              </a:prstGeom>
              <a:gradFill flip="none" rotWithShape="1">
                <a:gsLst>
                  <a:gs pos="0">
                    <a:srgbClr val="275655">
                      <a:alpha val="6000"/>
                    </a:srgbClr>
                  </a:gs>
                  <a:gs pos="95000">
                    <a:srgbClr val="275655">
                      <a:alpha val="19000"/>
                    </a:srgbClr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 flipH="1">
                <a:off x="1756299" y="3734220"/>
                <a:ext cx="810418" cy="810418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1A3939"/>
                  </a:gs>
                  <a:gs pos="0">
                    <a:srgbClr val="275655"/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254000" dist="330200" dir="5400000" sx="85000" sy="85000" algn="t" rotWithShape="0">
                  <a:schemeClr val="tx2">
                    <a:lumMod val="60000"/>
                    <a:lumOff val="40000"/>
                    <a:alpha val="28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4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OPPOSans B" panose="00020600040101010101" pitchFamily="18" charset="-122"/>
                  </a:rPr>
                  <a:t>1</a:t>
                </a:r>
                <a:endPara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OPPOSans B" panose="00020600040101010101" pitchFamily="18" charset="-122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2863929" y="3069417"/>
              <a:ext cx="1231106" cy="369332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阿里巴巴普惠体 2.0 105 Heavy" panose="00020600040101010101" pitchFamily="18" charset="-122"/>
                  <a:sym typeface="OPPOSans M" panose="00020600040101010101" pitchFamily="18" charset="-122"/>
                </a:rPr>
                <a:t>项目目标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3A889B70-F6BB-797A-7879-A0A5EE0E8EAD}"/>
              </a:ext>
            </a:extLst>
          </p:cNvPr>
          <p:cNvGrpSpPr/>
          <p:nvPr/>
        </p:nvGrpSpPr>
        <p:grpSpPr>
          <a:xfrm>
            <a:off x="1676039" y="5566655"/>
            <a:ext cx="4060642" cy="1062548"/>
            <a:chOff x="1573275" y="5669159"/>
            <a:chExt cx="4060642" cy="1062548"/>
          </a:xfrm>
        </p:grpSpPr>
        <p:grpSp>
          <p:nvGrpSpPr>
            <p:cNvPr id="13" name="组合 12"/>
            <p:cNvGrpSpPr/>
            <p:nvPr/>
          </p:nvGrpSpPr>
          <p:grpSpPr>
            <a:xfrm>
              <a:off x="1573275" y="5669159"/>
              <a:ext cx="1062548" cy="1062548"/>
              <a:chOff x="4251200" y="3616304"/>
              <a:chExt cx="1062548" cy="1062548"/>
            </a:xfrm>
          </p:grpSpPr>
          <p:sp>
            <p:nvSpPr>
              <p:cNvPr id="25" name="椭圆 24"/>
              <p:cNvSpPr/>
              <p:nvPr/>
            </p:nvSpPr>
            <p:spPr>
              <a:xfrm rot="10800000" flipH="1">
                <a:off x="4251200" y="3616304"/>
                <a:ext cx="1062548" cy="1062548"/>
              </a:xfrm>
              <a:prstGeom prst="ellipse">
                <a:avLst/>
              </a:prstGeom>
              <a:gradFill flip="none" rotWithShape="1">
                <a:gsLst>
                  <a:gs pos="0">
                    <a:srgbClr val="275655">
                      <a:alpha val="6000"/>
                    </a:srgbClr>
                  </a:gs>
                  <a:gs pos="95000">
                    <a:srgbClr val="275655">
                      <a:alpha val="19000"/>
                    </a:srgbClr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椭圆 25"/>
              <p:cNvSpPr/>
              <p:nvPr/>
            </p:nvSpPr>
            <p:spPr>
              <a:xfrm flipH="1">
                <a:off x="4377265" y="3742369"/>
                <a:ext cx="810418" cy="810418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1A3939"/>
                  </a:gs>
                  <a:gs pos="0">
                    <a:srgbClr val="275655"/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254000" dist="330200" dir="5400000" sx="85000" sy="85000" algn="t" rotWithShape="0">
                  <a:schemeClr val="tx2">
                    <a:lumMod val="60000"/>
                    <a:lumOff val="40000"/>
                    <a:alpha val="28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prstClr val="white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OPPOSans B" panose="00020600040101010101" pitchFamily="18" charset="-122"/>
                  </a:rPr>
                  <a:t>2</a:t>
                </a:r>
                <a:endParaRPr lang="zh-CN" altLang="en-US" sz="4400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OPPOSans B" panose="00020600040101010101" pitchFamily="18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2863928" y="6013990"/>
              <a:ext cx="2769989" cy="369332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OPPOSans M" panose="00020600040101010101" pitchFamily="18" charset="-122"/>
                </a:rPr>
                <a:t>需求分析及架构设计</a:t>
              </a:r>
              <a:endParaRPr lang="en-US" altLang="zh-CN" sz="2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776487" y="4290306"/>
            <a:ext cx="2521759" cy="1062548"/>
            <a:chOff x="6575293" y="2726925"/>
            <a:chExt cx="2521759" cy="1062548"/>
          </a:xfrm>
        </p:grpSpPr>
        <p:grpSp>
          <p:nvGrpSpPr>
            <p:cNvPr id="20" name="组合 19"/>
            <p:cNvGrpSpPr/>
            <p:nvPr/>
          </p:nvGrpSpPr>
          <p:grpSpPr>
            <a:xfrm>
              <a:off x="6575293" y="2726925"/>
              <a:ext cx="1062548" cy="1062548"/>
              <a:chOff x="6872166" y="3596712"/>
              <a:chExt cx="1062548" cy="1062548"/>
            </a:xfrm>
          </p:grpSpPr>
          <p:sp>
            <p:nvSpPr>
              <p:cNvPr id="22" name="椭圆 21"/>
              <p:cNvSpPr/>
              <p:nvPr/>
            </p:nvSpPr>
            <p:spPr>
              <a:xfrm rot="10800000" flipH="1">
                <a:off x="6872166" y="3596712"/>
                <a:ext cx="1062548" cy="1062548"/>
              </a:xfrm>
              <a:prstGeom prst="ellipse">
                <a:avLst/>
              </a:prstGeom>
              <a:gradFill flip="none" rotWithShape="1">
                <a:gsLst>
                  <a:gs pos="0">
                    <a:srgbClr val="275655">
                      <a:alpha val="6000"/>
                    </a:srgbClr>
                  </a:gs>
                  <a:gs pos="95000">
                    <a:srgbClr val="275655">
                      <a:alpha val="19000"/>
                    </a:srgbClr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 flipH="1">
                <a:off x="6998231" y="3722777"/>
                <a:ext cx="810418" cy="810418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1A3939"/>
                  </a:gs>
                  <a:gs pos="0">
                    <a:srgbClr val="275655"/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254000" dist="330200" dir="5400000" sx="85000" sy="85000" algn="t" rotWithShape="0">
                  <a:schemeClr val="tx2">
                    <a:lumMod val="60000"/>
                    <a:lumOff val="40000"/>
                    <a:alpha val="28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prstClr val="white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OPPOSans B" panose="00020600040101010101" pitchFamily="18" charset="-122"/>
                  </a:rPr>
                  <a:t>3</a:t>
                </a:r>
                <a:endParaRPr lang="zh-CN" altLang="en-US" sz="4400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OPPOSans B" panose="00020600040101010101" pitchFamily="18" charset="-122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7865946" y="3069417"/>
              <a:ext cx="1231106" cy="369332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OPPOSans M" panose="00020600040101010101" pitchFamily="18" charset="-122"/>
                </a:rPr>
                <a:t>项目进度</a:t>
              </a:r>
              <a:endParaRPr lang="en-US" altLang="zh-CN" sz="2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9F15279-BE03-2586-AE65-9CCE3E263887}"/>
              </a:ext>
            </a:extLst>
          </p:cNvPr>
          <p:cNvGrpSpPr/>
          <p:nvPr/>
        </p:nvGrpSpPr>
        <p:grpSpPr>
          <a:xfrm>
            <a:off x="6776488" y="5566655"/>
            <a:ext cx="3445089" cy="1062548"/>
            <a:chOff x="6575292" y="5669159"/>
            <a:chExt cx="3445089" cy="1062548"/>
          </a:xfrm>
        </p:grpSpPr>
        <p:grpSp>
          <p:nvGrpSpPr>
            <p:cNvPr id="16" name="组合 15"/>
            <p:cNvGrpSpPr/>
            <p:nvPr/>
          </p:nvGrpSpPr>
          <p:grpSpPr>
            <a:xfrm>
              <a:off x="6575292" y="5669159"/>
              <a:ext cx="1062548" cy="1062548"/>
              <a:chOff x="9347396" y="3587027"/>
              <a:chExt cx="1062548" cy="1062548"/>
            </a:xfrm>
          </p:grpSpPr>
          <p:sp>
            <p:nvSpPr>
              <p:cNvPr id="18" name="椭圆 17"/>
              <p:cNvSpPr/>
              <p:nvPr/>
            </p:nvSpPr>
            <p:spPr>
              <a:xfrm rot="10800000" flipH="1">
                <a:off x="9347396" y="3587027"/>
                <a:ext cx="1062548" cy="1062548"/>
              </a:xfrm>
              <a:prstGeom prst="ellipse">
                <a:avLst/>
              </a:prstGeom>
              <a:gradFill flip="none" rotWithShape="1">
                <a:gsLst>
                  <a:gs pos="0">
                    <a:srgbClr val="275655">
                      <a:alpha val="6000"/>
                    </a:srgbClr>
                  </a:gs>
                  <a:gs pos="95000">
                    <a:srgbClr val="275655">
                      <a:alpha val="19000"/>
                    </a:srgbClr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 flipH="1">
                <a:off x="9473461" y="3713092"/>
                <a:ext cx="810418" cy="810418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1A3939"/>
                  </a:gs>
                  <a:gs pos="0">
                    <a:srgbClr val="275655"/>
                  </a:gs>
                </a:gsLst>
                <a:lin ang="18600000" scaled="0"/>
                <a:tileRect/>
              </a:gradFill>
              <a:ln>
                <a:noFill/>
              </a:ln>
              <a:effectLst>
                <a:outerShdw blurRad="254000" dist="330200" dir="5400000" sx="85000" sy="85000" algn="t" rotWithShape="0">
                  <a:schemeClr val="tx2">
                    <a:lumMod val="60000"/>
                    <a:lumOff val="40000"/>
                    <a:alpha val="28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prstClr val="white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OPPOSans B" panose="00020600040101010101" pitchFamily="18" charset="-122"/>
                  </a:rPr>
                  <a:t>4</a:t>
                </a:r>
                <a:endParaRPr lang="zh-CN" altLang="en-US" sz="4400" dirty="0">
                  <a:solidFill>
                    <a:prstClr val="white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OPPOSans B" panose="00020600040101010101" pitchFamily="18" charset="-122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865945" y="6013990"/>
              <a:ext cx="2154436" cy="369332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OPPOSans M" panose="00020600040101010101" pitchFamily="18" charset="-122"/>
                </a:rPr>
                <a:t>后期计划与分工</a:t>
              </a:r>
              <a:endParaRPr lang="en-US" altLang="zh-CN" sz="2400" dirty="0">
                <a:solidFill>
                  <a:prstClr val="black"/>
                </a:solidFill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8756" y="258791"/>
            <a:ext cx="3282950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4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后期计划与分工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63141" y="821906"/>
            <a:ext cx="11034278" cy="5844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   对于性能测试：需要测试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tp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delay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。测试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tp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delay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，需要的测试逻辑不同。并且会影响资源占用。对于测试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tp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，主动端仅需一个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writer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，被动端对应一个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reader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，而对于测试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delay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可能要用到多个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writer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reader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。且这两个测试模式中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发送数据的逻辑也不一样。如果创建了多个实体，测试时实际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tp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用不到那么多，那么资源占用就会存在误差了。</a:t>
            </a:r>
          </a:p>
          <a:p>
            <a:pPr>
              <a:lnSpc>
                <a:spcPct val="15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   因此我们小组提出两种方案：</a:t>
            </a:r>
          </a:p>
          <a:p>
            <a:pPr>
              <a:lnSpc>
                <a:spcPct val="15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  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方案一：保持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DDSManager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简洁，由主控模块处理复杂性。</a:t>
            </a:r>
          </a:p>
          <a:p>
            <a:pPr>
              <a:lnSpc>
                <a:spcPct val="150000"/>
              </a:lnSpc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·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优点：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DDSManager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职责单一，清晰，易于维护和测试。符合《需求说明文档》中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“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模块化清晰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的要求。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·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缺点：主控模块逻辑会稍微复杂一些，需要管理多个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DDSManager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实例。</a:t>
            </a:r>
          </a:p>
          <a:p>
            <a:pPr>
              <a:lnSpc>
                <a:spcPct val="15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  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方案二：增强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DDSManager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以支持复杂场景。</a:t>
            </a:r>
          </a:p>
          <a:p>
            <a:pPr>
              <a:lnSpc>
                <a:spcPct val="150000"/>
              </a:lnSpc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·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优点：主控模块逻辑可能更简单，一个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DDSManager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实例就能处理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delay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的复杂性。</a:t>
            </a:r>
          </a:p>
          <a:p>
            <a:pPr>
              <a:lnSpc>
                <a:spcPct val="150000"/>
              </a:lnSpc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·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缺点：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DDSManager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变得更复杂，职责不单一，违背了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“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单一职责原则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，未来维护和扩展更困难。</a:t>
            </a:r>
          </a:p>
          <a:p>
            <a:pPr>
              <a:lnSpc>
                <a:spcPct val="150000"/>
              </a:lnSpc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   经讨论我们小组决定采用方案一，按需创建，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tp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测试运行时，系统中只存在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tp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测试相关的实体和线程。这样测量到的系统资源占用（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CPU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、内存）就更能准确反映系统在纯吞吐量负载下的表现。同理，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delay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测试测量到的资源占用则反映了系统在处理时延测量逻辑（包括请求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/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响应交互）下的开销。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/>
          <p:cNvSpPr txBox="1"/>
          <p:nvPr/>
        </p:nvSpPr>
        <p:spPr>
          <a:xfrm>
            <a:off x="777823" y="947585"/>
            <a:ext cx="10636354" cy="5560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第一周补全基础模块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核心测试开发：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完成内存管理模块部分，补全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DDS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实体管理模块逻辑，分离性能测试模块，进行收发、吞吐量、并发测试，添加一对一时延测试、资源占用测试，设计搭建统计输出模块。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第二周联调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测试输出：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完成性能测试核心模块（延迟监控、并发控制），实现统计分析、结果输出功能，补全主控模块功能，集成测试，生成不同场景的测试报告，整理文档、最终评审。</a:t>
            </a:r>
            <a:b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大致分工：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段嘉文：总控，负责集成各个模块并全局整合，实现内存管理模块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肖飞鸿：性能测试（负责吞吐量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并发测试）、解耦测试模块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杨熙锐：性能测试（负责延迟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并发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资源占用测试）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邹欣纯：统计输出，设计实现数据展示功能，文档整理及材料汇总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王佳琪：实体管理优化，协助输出，文档整理及材料汇总</a:t>
            </a:r>
            <a:endParaRPr lang="zh-CN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BBADF9-64F9-6016-7F0D-2D87AA9B5AC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02E5ED7-0DC9-3BC6-5D7C-F182296C7EF4}"/>
              </a:ext>
            </a:extLst>
          </p:cNvPr>
          <p:cNvSpPr txBox="1"/>
          <p:nvPr/>
        </p:nvSpPr>
        <p:spPr>
          <a:xfrm>
            <a:off x="931686" y="275476"/>
            <a:ext cx="3282950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4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后期计划与分工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678F8-60C8-E3E7-B10F-F9846FDA4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70176E29-C311-1A0B-A7C7-FF82C46CB95D}"/>
              </a:ext>
            </a:extLst>
          </p:cNvPr>
          <p:cNvSpPr txBox="1"/>
          <p:nvPr/>
        </p:nvSpPr>
        <p:spPr>
          <a:xfrm>
            <a:off x="931686" y="836159"/>
            <a:ext cx="10636354" cy="6021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预期问题：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1.DDS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实体管理模块的复杂性与稳定性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Publisher/Subscriber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生命周期管理混乱，回调函数处理不及时或阻塞主线程，多线程环境下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DDS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对象共享冲突。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并发控制与内存竞争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高并发下出现竞态条件，内存池分配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释放未加锁或锁粒度过大，原子操作实现不当。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吞吐量与延迟之间的权衡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吞吐量高但延迟不稳定，小包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vs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大包表现差异大，延迟监控机制不准确。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4.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性能测试接口与实现分离难度大，模块间接口耦合度高，联调困难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模块实现未完全独立，接口定义不清晰导致调用难度大，日志系统输出阻塞主流程影响性能测试准确性。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5.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缺乏一对多、长时间压测等真实场景覆盖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一对多发布时部分订阅者收不到数据，长时间运行后内存持续增长，测试结果波动大。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E5CF53-E3D4-3B3E-17D2-0B9166E4CC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03B630F-24D6-F4E2-06A7-7CE8BA33D4D4}"/>
              </a:ext>
            </a:extLst>
          </p:cNvPr>
          <p:cNvSpPr txBox="1"/>
          <p:nvPr/>
        </p:nvSpPr>
        <p:spPr>
          <a:xfrm>
            <a:off x="931686" y="275476"/>
            <a:ext cx="3282950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4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后期计划与分工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055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" y="-14354"/>
            <a:ext cx="12191982" cy="4803494"/>
          </a:xfrm>
          <a:prstGeom prst="rect">
            <a:avLst/>
          </a:prstGeom>
          <a:gradFill flip="none" rotWithShape="1">
            <a:gsLst>
              <a:gs pos="0">
                <a:srgbClr val="275655"/>
              </a:gs>
              <a:gs pos="100000">
                <a:srgbClr val="1A3939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charset="-122"/>
              <a:ea typeface="思源黑体 CN Regular" panose="020B0500000000000000" charset="-122"/>
              <a:cs typeface="+mn-cs"/>
            </a:endParaRPr>
          </a:p>
        </p:txBody>
      </p:sp>
      <p:pic>
        <p:nvPicPr>
          <p:cNvPr id="323" name="图片 322"/>
          <p:cNvPicPr>
            <a:picLocks noChangeAspect="1"/>
          </p:cNvPicPr>
          <p:nvPr/>
        </p:nvPicPr>
        <p:blipFill>
          <a:blip r:embed="rId2">
            <a:alphaModFix amt="35000"/>
            <a:duotone>
              <a:prstClr val="black"/>
              <a:srgbClr val="275655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878397" y="603601"/>
            <a:ext cx="2890309" cy="2890309"/>
          </a:xfrm>
          <a:prstGeom prst="rect">
            <a:avLst/>
          </a:prstGeom>
        </p:spPr>
      </p:pic>
      <p:pic>
        <p:nvPicPr>
          <p:cNvPr id="288" name="图片 287"/>
          <p:cNvPicPr>
            <a:picLocks noChangeAspect="1"/>
          </p:cNvPicPr>
          <p:nvPr/>
        </p:nvPicPr>
        <p:blipFill>
          <a:blip r:embed="rId3" cstate="screen">
            <a:alphaModFix amt="10000"/>
          </a:blip>
          <a:stretch>
            <a:fillRect/>
          </a:stretch>
        </p:blipFill>
        <p:spPr>
          <a:xfrm>
            <a:off x="1068392" y="774921"/>
            <a:ext cx="10055216" cy="4620414"/>
          </a:xfrm>
          <a:prstGeom prst="rect">
            <a:avLst/>
          </a:prstGeom>
        </p:spPr>
      </p:pic>
      <p:pic>
        <p:nvPicPr>
          <p:cNvPr id="321" name="图片 320"/>
          <p:cNvPicPr>
            <a:picLocks noChangeAspect="1"/>
          </p:cNvPicPr>
          <p:nvPr/>
        </p:nvPicPr>
        <p:blipFill>
          <a:blip r:embed="rId4">
            <a:alphaModFix amt="20000"/>
            <a:duotone>
              <a:prstClr val="black"/>
              <a:srgbClr val="275655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56701" y="-317438"/>
            <a:ext cx="4803665" cy="4803665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651329" y="3429000"/>
            <a:ext cx="5587425" cy="228600"/>
          </a:xfrm>
          <a:custGeom>
            <a:avLst/>
            <a:gdLst>
              <a:gd name="connsiteX0" fmla="*/ 0 w 5442857"/>
              <a:gd name="connsiteY0" fmla="*/ 0 h 333829"/>
              <a:gd name="connsiteX1" fmla="*/ 1349828 w 5442857"/>
              <a:gd name="connsiteY1" fmla="*/ 14515 h 333829"/>
              <a:gd name="connsiteX2" fmla="*/ 1349828 w 5442857"/>
              <a:gd name="connsiteY2" fmla="*/ 333829 h 333829"/>
              <a:gd name="connsiteX3" fmla="*/ 1538514 w 5442857"/>
              <a:gd name="connsiteY3" fmla="*/ 14515 h 333829"/>
              <a:gd name="connsiteX4" fmla="*/ 5442857 w 5442857"/>
              <a:gd name="connsiteY4" fmla="*/ 14515 h 33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2857" h="333829">
                <a:moveTo>
                  <a:pt x="0" y="0"/>
                </a:moveTo>
                <a:lnTo>
                  <a:pt x="1349828" y="14515"/>
                </a:lnTo>
                <a:lnTo>
                  <a:pt x="1349828" y="333829"/>
                </a:lnTo>
                <a:lnTo>
                  <a:pt x="1538514" y="14515"/>
                </a:lnTo>
                <a:lnTo>
                  <a:pt x="5442857" y="14515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charset="-122"/>
              <a:ea typeface="思源黑体 CN Regular" panose="020B0500000000000000" charset="-122"/>
              <a:cs typeface="+mn-cs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198502" y="181956"/>
            <a:ext cx="2098558" cy="592965"/>
          </a:xfrm>
          <a:prstGeom prst="rect">
            <a:avLst/>
          </a:prstGeom>
        </p:spPr>
      </p:pic>
      <p:pic>
        <p:nvPicPr>
          <p:cNvPr id="325" name="图片 324"/>
          <p:cNvPicPr>
            <a:picLocks noChangeAspect="1"/>
          </p:cNvPicPr>
          <p:nvPr/>
        </p:nvPicPr>
        <p:blipFill>
          <a:blip r:embed="rId4" cstate="screen">
            <a:alphaModFix amt="20000"/>
            <a:duotone>
              <a:prstClr val="black"/>
              <a:srgbClr val="275655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23055" y="408813"/>
            <a:ext cx="1589329" cy="1589329"/>
          </a:xfrm>
          <a:prstGeom prst="rect">
            <a:avLst/>
          </a:prstGeom>
        </p:spPr>
      </p:pic>
      <p:grpSp>
        <p:nvGrpSpPr>
          <p:cNvPr id="318" name="组合 317"/>
          <p:cNvGrpSpPr/>
          <p:nvPr/>
        </p:nvGrpSpPr>
        <p:grpSpPr>
          <a:xfrm>
            <a:off x="7644767" y="1717930"/>
            <a:ext cx="3478841" cy="3879340"/>
            <a:chOff x="7644767" y="1717930"/>
            <a:chExt cx="3478841" cy="3879340"/>
          </a:xfrm>
        </p:grpSpPr>
        <p:sp>
          <p:nvSpPr>
            <p:cNvPr id="298" name="矩形: 圆角 297"/>
            <p:cNvSpPr/>
            <p:nvPr/>
          </p:nvSpPr>
          <p:spPr>
            <a:xfrm rot="2765105">
              <a:off x="7644767" y="1717930"/>
              <a:ext cx="3478841" cy="3478841"/>
            </a:xfrm>
            <a:prstGeom prst="roundRect">
              <a:avLst>
                <a:gd name="adj" fmla="val 3272"/>
              </a:avLst>
            </a:prstGeom>
            <a:solidFill>
              <a:schemeClr val="bg1"/>
            </a:solidFill>
            <a:ln>
              <a:solidFill>
                <a:srgbClr val="151A59"/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97" name="矩形: 圆角 296"/>
            <p:cNvSpPr/>
            <p:nvPr/>
          </p:nvSpPr>
          <p:spPr>
            <a:xfrm rot="2765105">
              <a:off x="7717670" y="1803566"/>
              <a:ext cx="3333028" cy="3333028"/>
            </a:xfrm>
            <a:prstGeom prst="roundRect">
              <a:avLst>
                <a:gd name="adj" fmla="val 3272"/>
              </a:avLst>
            </a:prstGeom>
            <a:solidFill>
              <a:schemeClr val="bg1"/>
            </a:solidFill>
            <a:ln>
              <a:solidFill>
                <a:srgbClr val="40386E">
                  <a:alpha val="43000"/>
                </a:srgb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3" name="矩形: 圆角 2"/>
            <p:cNvSpPr/>
            <p:nvPr/>
          </p:nvSpPr>
          <p:spPr>
            <a:xfrm rot="2765105">
              <a:off x="7843369" y="1910955"/>
              <a:ext cx="3111501" cy="3111501"/>
            </a:xfrm>
            <a:prstGeom prst="roundRect">
              <a:avLst>
                <a:gd name="adj" fmla="val 3272"/>
              </a:avLst>
            </a:prstGeom>
            <a:gradFill flip="none" rotWithShape="1">
              <a:gsLst>
                <a:gs pos="0">
                  <a:srgbClr val="275655"/>
                </a:gs>
                <a:gs pos="100000">
                  <a:srgbClr val="1A3939"/>
                </a:gs>
              </a:gsLst>
              <a:lin ang="5400000" scaled="1"/>
              <a:tileRect/>
            </a:gradFill>
            <a:ln>
              <a:noFill/>
            </a:ln>
            <a:effectLst>
              <a:glow rad="127000">
                <a:srgbClr val="151A59">
                  <a:alpha val="27000"/>
                </a:srgbClr>
              </a:glo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pic>
          <p:nvPicPr>
            <p:cNvPr id="292" name="图片 291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>
              <a:off x="8526959" y="1921333"/>
              <a:ext cx="1981522" cy="3090745"/>
            </a:xfrm>
            <a:prstGeom prst="rect">
              <a:avLst/>
            </a:prstGeom>
          </p:spPr>
        </p:pic>
        <p:pic>
          <p:nvPicPr>
            <p:cNvPr id="300" name="图片 299"/>
            <p:cNvPicPr>
              <a:picLocks noChangeAspect="1"/>
            </p:cNvPicPr>
            <p:nvPr/>
          </p:nvPicPr>
          <p:blipFill rotWithShape="1">
            <a:blip r:embed="rId8" cstate="screen"/>
            <a:srcRect b="-42838"/>
            <a:stretch>
              <a:fillRect/>
            </a:stretch>
          </p:blipFill>
          <p:spPr>
            <a:xfrm flipV="1">
              <a:off x="9431449" y="4733369"/>
              <a:ext cx="801770" cy="863901"/>
            </a:xfrm>
            <a:custGeom>
              <a:avLst/>
              <a:gdLst>
                <a:gd name="connsiteX0" fmla="*/ 0 w 944880"/>
                <a:gd name="connsiteY0" fmla="*/ 1018100 h 1018100"/>
                <a:gd name="connsiteX1" fmla="*/ 944880 w 944880"/>
                <a:gd name="connsiteY1" fmla="*/ 1018100 h 1018100"/>
                <a:gd name="connsiteX2" fmla="*/ 944880 w 944880"/>
                <a:gd name="connsiteY2" fmla="*/ 910192 h 1018100"/>
                <a:gd name="connsiteX3" fmla="*/ 0 w 944880"/>
                <a:gd name="connsiteY3" fmla="*/ 0 h 101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4880" h="1018100">
                  <a:moveTo>
                    <a:pt x="0" y="1018100"/>
                  </a:moveTo>
                  <a:lnTo>
                    <a:pt x="944880" y="1018100"/>
                  </a:lnTo>
                  <a:lnTo>
                    <a:pt x="944880" y="910192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  <p:sp>
        <p:nvSpPr>
          <p:cNvPr id="29" name="文本框 28"/>
          <p:cNvSpPr txBox="1"/>
          <p:nvPr/>
        </p:nvSpPr>
        <p:spPr>
          <a:xfrm>
            <a:off x="593111" y="1998142"/>
            <a:ext cx="5827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OPPOSans H" panose="00020600040101010101" pitchFamily="18" charset="-122"/>
              </a:rPr>
              <a:t>谢谢大家！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sym typeface="OPPOSans H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1387" y="5597270"/>
            <a:ext cx="6518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编写人：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邹欣纯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段嘉文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肖飞鸿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杨熙锐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王佳琪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1347" y="280931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1 </a:t>
            </a:r>
            <a:r>
              <a:rPr lang="zh-CN" altLang="en-US" sz="32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项目目标</a:t>
            </a:r>
            <a:endParaRPr lang="en-US" altLang="zh-CN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272303" y="56421"/>
            <a:ext cx="478705" cy="63425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F6FC47B-B169-B46F-99E4-962312199CA4}"/>
              </a:ext>
            </a:extLst>
          </p:cNvPr>
          <p:cNvSpPr txBox="1"/>
          <p:nvPr/>
        </p:nvSpPr>
        <p:spPr>
          <a:xfrm>
            <a:off x="931686" y="280931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1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项目目标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31686" y="1239734"/>
            <a:ext cx="10806022" cy="500617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性能量化：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通过自动化测试，精确测量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ZRDDS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的以下核心性能指标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>
              <a:lnSpc>
                <a:spcPct val="150000"/>
              </a:lnSpc>
              <a:spcAft>
                <a:spcPts val="1200"/>
              </a:spcAft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端到端时延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吞吐量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可靠性与丢包率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系统资源占用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rPr>
              <a:t>场景覆盖：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全面覆盖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ZRDDS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支持的多种通信模式和部署场景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>
              <a:lnSpc>
                <a:spcPct val="150000"/>
              </a:lnSpc>
              <a:spcAft>
                <a:spcPts val="1200"/>
              </a:spcAft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拓扑结构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数据模型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跨平台通信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传输协议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  <a:sym typeface="OPPOSans M" panose="00020600040101010101" pitchFamily="18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rPr>
              <a:t>QoS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rPr>
              <a:t>影响分析：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重点分析以下直接影响数据传输效率和系统资源消耗的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QoS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策略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ReliabilityQosPolicy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HistoryQosPolicy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PublishModeQosPolicy     </a:t>
            </a:r>
          </a:p>
          <a:p>
            <a:pPr lvl="0">
              <a:lnSpc>
                <a:spcPct val="150000"/>
              </a:lnSpc>
              <a:spcAft>
                <a:spcPts val="1200"/>
              </a:spcAft>
              <a:defRPr/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BatchQosPolicy 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TransportPriorityQosPolicy    </a:t>
            </a:r>
            <a:r>
              <a:rPr lang="zh-CN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ThreadCoreAffinityQosPolicy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  <a:sym typeface="OPPOSans M" panose="00020600040101010101" pitchFamily="18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  <a:sym typeface="OPPOSans M" panose="00020600040101010101" pitchFamily="18" charset="-122"/>
              </a:rPr>
              <a:t>易用性与拓展性：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  <a:sym typeface="OPPOSans M" panose="00020600040101010101" pitchFamily="18" charset="-122"/>
            </a:endParaRPr>
          </a:p>
          <a:p>
            <a:pPr lvl="1">
              <a:lnSpc>
                <a:spcPct val="150000"/>
              </a:lnSpc>
              <a:buSzPct val="73000"/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通过解析用户预定义的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或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XML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配置文件来驱动整个测试流程，实现自动化测试。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  <a:buSzPct val="73000"/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支持用户通过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IDL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文件定义自定义数据类型，并灵活配置测试场景。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  <a:sym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65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4BB6B2A-A523-8A67-585A-47DDA7D0513C}"/>
              </a:ext>
            </a:extLst>
          </p:cNvPr>
          <p:cNvSpPr txBox="1"/>
          <p:nvPr/>
        </p:nvSpPr>
        <p:spPr>
          <a:xfrm>
            <a:off x="931686" y="275476"/>
            <a:ext cx="4103688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2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需求分析及架构设计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E398F08E-9519-51FC-3766-F3A88F7C6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79652" y="816634"/>
            <a:ext cx="8212347" cy="5917721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C179D704-F0CA-6122-F649-45CA892EB1DE}"/>
              </a:ext>
            </a:extLst>
          </p:cNvPr>
          <p:cNvGrpSpPr/>
          <p:nvPr/>
        </p:nvGrpSpPr>
        <p:grpSpPr>
          <a:xfrm>
            <a:off x="78148" y="1192810"/>
            <a:ext cx="3119377" cy="2236190"/>
            <a:chOff x="101151" y="1192810"/>
            <a:chExt cx="3119377" cy="2236190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FABA7B65-BE7D-AE5B-13F5-470C0DC0A0B1}"/>
                </a:ext>
              </a:extLst>
            </p:cNvPr>
            <p:cNvSpPr txBox="1"/>
            <p:nvPr/>
          </p:nvSpPr>
          <p:spPr>
            <a:xfrm>
              <a:off x="101151" y="1562142"/>
              <a:ext cx="3119377" cy="18668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解析</a:t>
              </a:r>
              <a:r>
                <a:rPr lang="en-US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json</a:t>
              </a:r>
              <a:r>
                <a:rPr lang="zh-CN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文件</a:t>
              </a:r>
              <a:endPara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en-US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DDS</a:t>
              </a:r>
              <a:r>
                <a:rPr lang="zh-CN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实体配置与管理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性能测试套件</a:t>
              </a:r>
              <a:endPara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数据采集与结果输出</a:t>
              </a:r>
              <a:endPara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BE9FD69-8D56-DD4C-A8A4-6ECC3DE76E6A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145095" y="1192810"/>
              <a:ext cx="1962722" cy="36933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lang="zh-CN" altLang="en-US" sz="2400" dirty="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功能性需求：</a:t>
              </a:r>
              <a:endPara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1B3835-8819-B59E-EE07-74B5D02DDF91}"/>
              </a:ext>
            </a:extLst>
          </p:cNvPr>
          <p:cNvGrpSpPr/>
          <p:nvPr/>
        </p:nvGrpSpPr>
        <p:grpSpPr>
          <a:xfrm>
            <a:off x="0" y="3649401"/>
            <a:ext cx="4399771" cy="2793466"/>
            <a:chOff x="101151" y="3666654"/>
            <a:chExt cx="4399771" cy="279346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A4A70D0-69C1-82CB-14DE-37830C5169F8}"/>
                </a:ext>
              </a:extLst>
            </p:cNvPr>
            <p:cNvSpPr txBox="1"/>
            <p:nvPr/>
          </p:nvSpPr>
          <p:spPr>
            <a:xfrm>
              <a:off x="101151" y="4131596"/>
              <a:ext cx="4399771" cy="23285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性能：低开销、高精度测量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可扩展性：支持新</a:t>
              </a:r>
              <a:r>
                <a:rPr lang="en-US" altLang="zh-CN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QoS</a:t>
              </a: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、新指标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易用性：配置驱动、一键运行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稳定性：长时间运行、异常处理</a:t>
              </a:r>
              <a:endPara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n"/>
              </a:pPr>
              <a:r>
                <a:rPr lang="zh-CN" altLang="en-US" sz="2000" dirty="0">
                  <a:latin typeface="宋体" panose="02010600030101010101" pitchFamily="2" charset="-122"/>
                  <a:ea typeface="宋体" panose="02010600030101010101" pitchFamily="2" charset="-122"/>
                </a:rPr>
                <a:t>可维护性：源码结构模块化清晰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51424FF-07EF-FA01-24EF-E31F8A3F0DFB}"/>
                </a:ext>
              </a:extLst>
            </p:cNvPr>
            <p:cNvSpPr txBox="1"/>
            <p:nvPr/>
          </p:nvSpPr>
          <p:spPr>
            <a:xfrm>
              <a:off x="101151" y="3666654"/>
              <a:ext cx="24980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宋体" panose="02010600030101010101" pitchFamily="2" charset="-122"/>
                  <a:ea typeface="宋体" panose="02010600030101010101" pitchFamily="2" charset="-122"/>
                </a:rPr>
                <a:t>非功能性需求：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26E1129-8388-208D-FE4D-63E6C14E4C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2D74566-0CB7-FA39-52F6-AF8487EAB6F1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3B738F7-476F-71EC-580F-E15358007A1A}"/>
              </a:ext>
            </a:extLst>
          </p:cNvPr>
          <p:cNvSpPr txBox="1"/>
          <p:nvPr/>
        </p:nvSpPr>
        <p:spPr>
          <a:xfrm>
            <a:off x="59519" y="909892"/>
            <a:ext cx="5302772" cy="5560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配置解析模块（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Config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）：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加载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文件，利用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json.hpp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库成功完成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配置解析和打印，在打印时与用户交互完成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配置选择并解析配置项数据，传递给后续模块。后续模块可调用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getCurrentConfig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初始化对象，获取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中的字段值。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难点问题：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   在使用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库解析时，初始设定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ordered_json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测试通过，但集成后发现测试失败，查找原因发现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库版本较低，在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Debug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模式下不能实现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ordered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输出，下载最新包后解决。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7EB9B85-C04F-930F-3FDA-E246F04CD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114" y="0"/>
            <a:ext cx="662936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CB83A-1A28-DD73-ADA6-908B3BAE3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B158079-7EBD-294C-0BBD-6A4AA126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8FC40B-E33C-E940-C0E7-15F570BE4DAC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D0443E4-034C-246A-AAC3-1B1CE0D2A57C}"/>
              </a:ext>
            </a:extLst>
          </p:cNvPr>
          <p:cNvSpPr txBox="1"/>
          <p:nvPr/>
        </p:nvSpPr>
        <p:spPr>
          <a:xfrm>
            <a:off x="138022" y="974758"/>
            <a:ext cx="5009476" cy="5560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DDS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实体管理模块（</a:t>
            </a:r>
            <a:r>
              <a:rPr lang="en-US" altLang="zh-CN" sz="20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DDSManager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）：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加载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xml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文件，调用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ZRDDS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的扩展接口成功完成指定数据类型的实体创建，在选择对应配置后创建对应实体，后续模块可调用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get_data_writer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get_data_reader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()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来获取实体，并利用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MyDataReaderListener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类的回调接收数据到达通知，启动性能采集。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难点问题：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Json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字段中并没有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Qos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库名和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profile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名，查找调用函数定义后发现也无法从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xml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文件里自动获取，只能先硬编码为固定值，后续再想办法修改。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9A68A11-A606-ACF6-9AD8-1F40084F9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230" y="0"/>
            <a:ext cx="63007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4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/>
          <p:cNvSpPr txBox="1"/>
          <p:nvPr/>
        </p:nvSpPr>
        <p:spPr>
          <a:xfrm>
            <a:off x="252638" y="1712461"/>
            <a:ext cx="6202115" cy="37135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性能测试模块（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Throughout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）：</a:t>
            </a:r>
            <a:b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吞吐量测量设计为：将数据包的序号与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time_t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类型的发送时间以小端的方式存入前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12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位，收到之后立即用现在的时钟来计算每一个的数据包的发送间隔，公式如下：吞吐量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=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数据包大小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*</a:t>
            </a:r>
            <a:r>
              <a:rPr lang="zh-CN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包数量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传输总时间。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难点问题：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目前的测量逻辑是写死在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pub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与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sub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端的，模块化很低，难以重用，且不方便前后模块调用。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BA0AFF-4A10-9AF2-40FF-9B973BE3D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177" y="40256"/>
            <a:ext cx="5102710" cy="300640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BE4FF86-4F35-91C4-327F-3F4E659745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31FB61-C797-3668-1203-A069C6040721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A2DF528-6803-FD11-90BC-498F656C2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6452" y="3006406"/>
            <a:ext cx="5618161" cy="38113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1D017-B0F2-EFED-5C89-B2EF71DEA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>
            <a:extLst>
              <a:ext uri="{FF2B5EF4-FFF2-40B4-BE49-F238E27FC236}">
                <a16:creationId xmlns:a16="http://schemas.microsoft.com/office/drawing/2014/main" id="{B44E8832-53A4-5193-BE86-BF33477E5680}"/>
              </a:ext>
            </a:extLst>
          </p:cNvPr>
          <p:cNvSpPr txBox="1"/>
          <p:nvPr/>
        </p:nvSpPr>
        <p:spPr>
          <a:xfrm>
            <a:off x="169928" y="1045353"/>
            <a:ext cx="5028925" cy="5098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总控（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Main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Logger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）：</a:t>
            </a:r>
            <a:b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Logger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模块作为日志记录，成功实现并将其加在现有模块中；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Main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模块成功串联了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Config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部分和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DDSManager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部分，运行时成功创建了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DataWriter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DataReader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实体，使用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ZRMemPool.h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中的总控全局内存，初步实现内存管理、异常捕获等需求。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难点问题：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集成运行时报错，查找原因发现核心库逻辑的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语言实现和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c++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库的高级实现不兼容，需在预处理器中添加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DDS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C++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接口。</a:t>
            </a:r>
            <a:endParaRPr lang="zh-CN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E63292-5967-91FA-3333-DCB1846B395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77E5282-4DB6-B7E0-5FC7-C698E0D08C98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0D0E23C-A64E-3CFB-7342-4D45888B2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505" y="0"/>
            <a:ext cx="68868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B338B-227F-D0D8-4E4C-6E50B1BD0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2FF656B-B5DF-E7D8-26E5-6A79154E91A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4C9D847-B811-B09F-101B-3D7C287BE6A8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EFF65A1-40FA-56BF-B62A-1C54C3412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67" y="822581"/>
            <a:ext cx="5855735" cy="601873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462E80E-D13B-FF11-9C05-9132E55C1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309" y="465826"/>
            <a:ext cx="6086424" cy="637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578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>
            <p:custDataLst>
              <p:tags r:id="rId1"/>
            </p:custDataLst>
          </p:nvPr>
        </p:nvGrpSpPr>
        <p:grpSpPr>
          <a:xfrm>
            <a:off x="1018933" y="1366590"/>
            <a:ext cx="4876800" cy="4793039"/>
            <a:chOff x="1018933" y="1366590"/>
            <a:chExt cx="4876800" cy="4793039"/>
          </a:xfrm>
        </p:grpSpPr>
        <p:sp>
          <p:nvSpPr>
            <p:cNvPr id="8" name="矩形: 圆角 7"/>
            <p:cNvSpPr/>
            <p:nvPr>
              <p:custDataLst>
                <p:tags r:id="rId7"/>
              </p:custDataLst>
            </p:nvPr>
          </p:nvSpPr>
          <p:spPr>
            <a:xfrm>
              <a:off x="1018933" y="1366590"/>
              <a:ext cx="4876800" cy="4793039"/>
            </a:xfrm>
            <a:prstGeom prst="roundRect">
              <a:avLst>
                <a:gd name="adj" fmla="val 3125"/>
              </a:avLst>
            </a:prstGeom>
            <a:solidFill>
              <a:schemeClr val="bg1"/>
            </a:solidFill>
            <a:ln w="19050">
              <a:gradFill>
                <a:gsLst>
                  <a:gs pos="54000">
                    <a:srgbClr val="51AFAD"/>
                  </a:gs>
                  <a:gs pos="100000">
                    <a:srgbClr val="275655"/>
                  </a:gs>
                  <a:gs pos="0">
                    <a:srgbClr val="1A3939"/>
                  </a:gs>
                </a:gsLst>
                <a:lin ang="5400000" scaled="1"/>
              </a:gradFill>
            </a:ln>
            <a:effectLst>
              <a:outerShdw blurRad="1016000" dist="889000" dir="5400000" algn="ctr" rotWithShape="0">
                <a:srgbClr val="085FEF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8"/>
              </p:custDataLst>
            </p:nvPr>
          </p:nvSpPr>
          <p:spPr>
            <a:xfrm>
              <a:off x="1231296" y="4017942"/>
              <a:ext cx="4264862" cy="17837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defRPr/>
              </a:pPr>
              <a:r>
                <a:rPr kumimoji="0" lang="zh-CN" alt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阿里巴巴普惠体 2.0 105 Heavy" panose="00020600040101010101" pitchFamily="18" charset="-122"/>
                  <a:sym typeface="OPPOSans M" panose="00020600040101010101" pitchFamily="18" charset="-122"/>
                </a:rPr>
                <a:t>开发的模块应作为库，它提供功能供其他模块（如主控模块）调用，而不是自己启动一个进程。在更改项目属性由</a:t>
              </a:r>
            </a:p>
            <a:p>
              <a:pPr algn="just">
                <a:defRPr/>
              </a:pPr>
              <a:r>
                <a:rPr kumimoji="0" lang="en-US" altLang="zh-CN" sz="2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阿里巴巴普惠体 2.0 105 Heavy" panose="00020600040101010101" pitchFamily="18" charset="-122"/>
                  <a:sym typeface="OPPOSans M" panose="00020600040101010101" pitchFamily="18" charset="-122"/>
                </a:rPr>
                <a:t>exe--&gt;lib</a:t>
              </a:r>
              <a:r>
                <a:rPr kumimoji="0" lang="zh-CN" alt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阿里巴巴普惠体 2.0 105 Heavy" panose="00020600040101010101" pitchFamily="18" charset="-122"/>
                  <a:sym typeface="OPPOSans M" panose="00020600040101010101" pitchFamily="18" charset="-122"/>
                </a:rPr>
                <a:t>后，模块成功运行。</a:t>
              </a:r>
            </a:p>
          </p:txBody>
        </p:sp>
      </p:grpSp>
      <p:grpSp>
        <p:nvGrpSpPr>
          <p:cNvPr id="25" name="组合 24"/>
          <p:cNvGrpSpPr/>
          <p:nvPr>
            <p:custDataLst>
              <p:tags r:id="rId2"/>
            </p:custDataLst>
          </p:nvPr>
        </p:nvGrpSpPr>
        <p:grpSpPr>
          <a:xfrm>
            <a:off x="6276172" y="1366590"/>
            <a:ext cx="4876800" cy="4793039"/>
            <a:chOff x="1018933" y="1366590"/>
            <a:chExt cx="4876800" cy="4793039"/>
          </a:xfrm>
        </p:grpSpPr>
        <p:sp>
          <p:nvSpPr>
            <p:cNvPr id="26" name="矩形: 圆角 25"/>
            <p:cNvSpPr/>
            <p:nvPr>
              <p:custDataLst>
                <p:tags r:id="rId5"/>
              </p:custDataLst>
            </p:nvPr>
          </p:nvSpPr>
          <p:spPr>
            <a:xfrm>
              <a:off x="1018933" y="1366590"/>
              <a:ext cx="4876800" cy="4793039"/>
            </a:xfrm>
            <a:prstGeom prst="roundRect">
              <a:avLst>
                <a:gd name="adj" fmla="val 3125"/>
              </a:avLst>
            </a:prstGeom>
            <a:solidFill>
              <a:schemeClr val="bg1"/>
            </a:solidFill>
            <a:ln w="19050">
              <a:gradFill>
                <a:gsLst>
                  <a:gs pos="54000">
                    <a:srgbClr val="51AFAD"/>
                  </a:gs>
                  <a:gs pos="100000">
                    <a:srgbClr val="275655"/>
                  </a:gs>
                  <a:gs pos="0">
                    <a:srgbClr val="1A3939"/>
                  </a:gs>
                </a:gsLst>
                <a:lin ang="5400000" scaled="1"/>
              </a:gradFill>
            </a:ln>
            <a:effectLst>
              <a:outerShdw blurRad="1016000" dist="889000" dir="5400000" algn="ctr" rotWithShape="0">
                <a:srgbClr val="085FEF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6"/>
              </p:custDataLst>
            </p:nvPr>
          </p:nvSpPr>
          <p:spPr>
            <a:xfrm>
              <a:off x="1325276" y="4017942"/>
              <a:ext cx="4264862" cy="17837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defRPr/>
              </a:pPr>
              <a:r>
                <a:rPr lang="zh-CN" altLang="en-US" sz="22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关于时间戳，找到了一个数据样本自带的写数据的时间戳，但是没有找到现成的接受数据的时间戳，因而还是转向调用自己时钟做时间戳</a:t>
              </a:r>
              <a:endPara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10" cstate="screen"/>
          <a:srcRect/>
          <a:stretch>
            <a:fillRect/>
          </a:stretch>
        </p:blipFill>
        <p:spPr>
          <a:xfrm>
            <a:off x="252638" y="116975"/>
            <a:ext cx="478705" cy="634259"/>
          </a:xfrm>
          <a:prstGeom prst="rect">
            <a:avLst/>
          </a:prstGeom>
        </p:spPr>
      </p:pic>
      <p:sp>
        <p:nvSpPr>
          <p:cNvPr id="20" name="任意多边形: 形状 19"/>
          <p:cNvSpPr/>
          <p:nvPr>
            <p:custDataLst>
              <p:tags r:id="rId3"/>
            </p:custDataLst>
          </p:nvPr>
        </p:nvSpPr>
        <p:spPr>
          <a:xfrm>
            <a:off x="1019810" y="1365885"/>
            <a:ext cx="4876165" cy="2357755"/>
          </a:xfrm>
          <a:custGeom>
            <a:avLst/>
            <a:gdLst>
              <a:gd name="connsiteX0" fmla="*/ 0 w 2654330"/>
              <a:gd name="connsiteY0" fmla="*/ 0 h 4198622"/>
              <a:gd name="connsiteX1" fmla="*/ 2654329 w 2654330"/>
              <a:gd name="connsiteY1" fmla="*/ 0 h 4198622"/>
              <a:gd name="connsiteX2" fmla="*/ 2654329 w 2654330"/>
              <a:gd name="connsiteY2" fmla="*/ 555151 h 4198622"/>
              <a:gd name="connsiteX3" fmla="*/ 2654330 w 2654330"/>
              <a:gd name="connsiteY3" fmla="*/ 555161 h 4198622"/>
              <a:gd name="connsiteX4" fmla="*/ 2654330 w 2654330"/>
              <a:gd name="connsiteY4" fmla="*/ 3952990 h 4198622"/>
              <a:gd name="connsiteX5" fmla="*/ 2408698 w 2654330"/>
              <a:gd name="connsiteY5" fmla="*/ 4198622 h 4198622"/>
              <a:gd name="connsiteX6" fmla="*/ 245633 w 2654330"/>
              <a:gd name="connsiteY6" fmla="*/ 4198622 h 4198622"/>
              <a:gd name="connsiteX7" fmla="*/ 1 w 2654330"/>
              <a:gd name="connsiteY7" fmla="*/ 3952990 h 4198622"/>
              <a:gd name="connsiteX8" fmla="*/ 1 w 2654330"/>
              <a:gd name="connsiteY8" fmla="*/ 1479245 h 4198622"/>
              <a:gd name="connsiteX9" fmla="*/ 0 w 2654330"/>
              <a:gd name="connsiteY9" fmla="*/ 1479245 h 4198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54330" h="4198622">
                <a:moveTo>
                  <a:pt x="0" y="0"/>
                </a:moveTo>
                <a:lnTo>
                  <a:pt x="2654329" y="0"/>
                </a:lnTo>
                <a:lnTo>
                  <a:pt x="2654329" y="555151"/>
                </a:lnTo>
                <a:lnTo>
                  <a:pt x="2654330" y="555161"/>
                </a:lnTo>
                <a:lnTo>
                  <a:pt x="2654330" y="3952990"/>
                </a:lnTo>
                <a:cubicBezTo>
                  <a:pt x="2654330" y="4088649"/>
                  <a:pt x="2544357" y="4198622"/>
                  <a:pt x="2408698" y="4198622"/>
                </a:cubicBezTo>
                <a:lnTo>
                  <a:pt x="245633" y="4198622"/>
                </a:lnTo>
                <a:cubicBezTo>
                  <a:pt x="109974" y="4198622"/>
                  <a:pt x="1" y="4088649"/>
                  <a:pt x="1" y="3952990"/>
                </a:cubicBezTo>
                <a:lnTo>
                  <a:pt x="1" y="1479245"/>
                </a:lnTo>
                <a:lnTo>
                  <a:pt x="0" y="1479245"/>
                </a:lnTo>
                <a:close/>
              </a:path>
            </a:pathLst>
          </a:custGeom>
          <a:solidFill>
            <a:srgbClr val="ACD9D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31265" y="1616710"/>
            <a:ext cx="4203700" cy="2136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在模块开发过程中，出现了：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1A3939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error LNK2001: </a:t>
            </a:r>
            <a:r>
              <a:rPr lang="zh-CN" altLang="en-US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无法解析的外部符号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1A3939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error LNK2001: </a:t>
            </a:r>
            <a:r>
              <a:rPr lang="zh-CN" altLang="en-US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无法解析的外部符号</a:t>
            </a:r>
            <a:r>
              <a:rPr lang="en-US" altLang="zh-CN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 main</a:t>
            </a:r>
            <a:r>
              <a:rPr lang="zh-CN" altLang="en-US" sz="2200" noProof="0" dirty="0">
                <a:ln>
                  <a:noFill/>
                </a:ln>
                <a:solidFill>
                  <a:srgbClr val="1A3939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。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1A3939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  <a:p>
            <a:endParaRPr lang="zh-CN" altLang="en-US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任意多边形: 形状 19"/>
          <p:cNvSpPr/>
          <p:nvPr>
            <p:custDataLst>
              <p:tags r:id="rId4"/>
            </p:custDataLst>
          </p:nvPr>
        </p:nvSpPr>
        <p:spPr>
          <a:xfrm>
            <a:off x="6276340" y="1366520"/>
            <a:ext cx="4876800" cy="2386330"/>
          </a:xfrm>
          <a:custGeom>
            <a:avLst/>
            <a:gdLst>
              <a:gd name="connsiteX0" fmla="*/ 0 w 2654330"/>
              <a:gd name="connsiteY0" fmla="*/ 0 h 4198622"/>
              <a:gd name="connsiteX1" fmla="*/ 2654329 w 2654330"/>
              <a:gd name="connsiteY1" fmla="*/ 0 h 4198622"/>
              <a:gd name="connsiteX2" fmla="*/ 2654329 w 2654330"/>
              <a:gd name="connsiteY2" fmla="*/ 555151 h 4198622"/>
              <a:gd name="connsiteX3" fmla="*/ 2654330 w 2654330"/>
              <a:gd name="connsiteY3" fmla="*/ 555161 h 4198622"/>
              <a:gd name="connsiteX4" fmla="*/ 2654330 w 2654330"/>
              <a:gd name="connsiteY4" fmla="*/ 3952990 h 4198622"/>
              <a:gd name="connsiteX5" fmla="*/ 2408698 w 2654330"/>
              <a:gd name="connsiteY5" fmla="*/ 4198622 h 4198622"/>
              <a:gd name="connsiteX6" fmla="*/ 245633 w 2654330"/>
              <a:gd name="connsiteY6" fmla="*/ 4198622 h 4198622"/>
              <a:gd name="connsiteX7" fmla="*/ 1 w 2654330"/>
              <a:gd name="connsiteY7" fmla="*/ 3952990 h 4198622"/>
              <a:gd name="connsiteX8" fmla="*/ 1 w 2654330"/>
              <a:gd name="connsiteY8" fmla="*/ 1479245 h 4198622"/>
              <a:gd name="connsiteX9" fmla="*/ 0 w 2654330"/>
              <a:gd name="connsiteY9" fmla="*/ 1479245 h 4198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54330" h="4198622">
                <a:moveTo>
                  <a:pt x="0" y="0"/>
                </a:moveTo>
                <a:lnTo>
                  <a:pt x="2654329" y="0"/>
                </a:lnTo>
                <a:lnTo>
                  <a:pt x="2654329" y="555151"/>
                </a:lnTo>
                <a:lnTo>
                  <a:pt x="2654330" y="555161"/>
                </a:lnTo>
                <a:lnTo>
                  <a:pt x="2654330" y="3952990"/>
                </a:lnTo>
                <a:cubicBezTo>
                  <a:pt x="2654330" y="4088649"/>
                  <a:pt x="2544357" y="4198622"/>
                  <a:pt x="2408698" y="4198622"/>
                </a:cubicBezTo>
                <a:lnTo>
                  <a:pt x="245633" y="4198622"/>
                </a:lnTo>
                <a:cubicBezTo>
                  <a:pt x="109974" y="4198622"/>
                  <a:pt x="1" y="4088649"/>
                  <a:pt x="1" y="3952990"/>
                </a:cubicBezTo>
                <a:lnTo>
                  <a:pt x="1" y="1479245"/>
                </a:lnTo>
                <a:lnTo>
                  <a:pt x="0" y="1479245"/>
                </a:lnTo>
                <a:close/>
              </a:path>
            </a:pathLst>
          </a:custGeom>
          <a:solidFill>
            <a:srgbClr val="ACD9D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70015" y="1516380"/>
            <a:ext cx="4540885" cy="20561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200">
                <a:latin typeface="宋体" panose="02010600030101010101" pitchFamily="2" charset="-122"/>
                <a:ea typeface="宋体" panose="02010600030101010101" pitchFamily="2" charset="-122"/>
              </a:rPr>
              <a:t>吞吐量测试：涉及数据传输的数据包大小与传输总持续时间。对于传输数据包，原先的想法是在传输全部收到后统一测量，有一个更好的办法是自定义单字节数组，数据长度可以直接转化为数据包大小；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99D263-E97A-7A99-B001-61B2E82AB7FA}"/>
              </a:ext>
            </a:extLst>
          </p:cNvPr>
          <p:cNvSpPr txBox="1"/>
          <p:nvPr/>
        </p:nvSpPr>
        <p:spPr>
          <a:xfrm>
            <a:off x="931686" y="275476"/>
            <a:ext cx="2051844" cy="49244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3 </a:t>
            </a:r>
            <a:r>
              <a:rPr lang="zh-CN" altLang="en-US" sz="3200" dirty="0">
                <a:solidFill>
                  <a:srgbClr val="1A3939"/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 2.0 105 Heavy" panose="00020600040101010101" pitchFamily="18" charset="-122"/>
                <a:sym typeface="OPPOSans M" panose="00020600040101010101" pitchFamily="18" charset="-122"/>
              </a:rPr>
              <a:t>项目进展</a:t>
            </a:r>
            <a:endParaRPr lang="en-US" altLang="zh-CN" sz="3200" dirty="0">
              <a:solidFill>
                <a:srgbClr val="1A3939"/>
              </a:solidFill>
              <a:latin typeface="黑体" panose="02010609060101010101" pitchFamily="49" charset="-122"/>
              <a:ea typeface="黑体" panose="02010609060101010101" pitchFamily="49" charset="-122"/>
              <a:cs typeface="阿里巴巴普惠体 2.0 105 Heavy" panose="00020600040101010101" pitchFamily="18" charset="-122"/>
              <a:sym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7.29330708661416,&quot;left&quot;:58.942677165354326,&quot;top&quot;:125.4177165354331,&quot;width&quot;:853.831496062992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7.29330708661416,&quot;left&quot;:58.942677165354326,&quot;top&quot;:125.4177165354331,&quot;width&quot;:853.8314960629921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7.29330708661416,&quot;left&quot;:58.942677165354326,&quot;top&quot;:125.4177165354331,&quot;width&quot;:853.831496062992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7.4046456692913,&quot;left&quot;:80.23094488188977,&quot;top&quot;:107.60551181102362,&quot;width&quot;:797.9558267716535}"/>
</p:tagLst>
</file>

<file path=ppt/theme/theme1.xml><?xml version="1.0" encoding="utf-8"?>
<a:theme xmlns:a="http://schemas.openxmlformats.org/drawingml/2006/main" name="114_Office 主题​​">
  <a:themeElements>
    <a:clrScheme name="159期作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F8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3F88"/>
      </a:hlink>
      <a:folHlink>
        <a:srgbClr val="BFBFBF"/>
      </a:folHlink>
    </a:clrScheme>
    <a:fontScheme name="自定义 15">
      <a:majorFont>
        <a:latin typeface="Roboto Bold"/>
        <a:ea typeface="思源黑体 CN Bold"/>
        <a:cs typeface=""/>
      </a:majorFont>
      <a:minorFont>
        <a:latin typeface="Roboto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15_Office 主题​​">
  <a:themeElements>
    <a:clrScheme name="159期作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F8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3F88"/>
      </a:hlink>
      <a:folHlink>
        <a:srgbClr val="BFBFBF"/>
      </a:folHlink>
    </a:clrScheme>
    <a:fontScheme name="自定义 15">
      <a:majorFont>
        <a:latin typeface="Roboto Bold"/>
        <a:ea typeface="思源黑体 CN Bold"/>
        <a:cs typeface=""/>
      </a:majorFont>
      <a:minorFont>
        <a:latin typeface="Roboto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17_Office 主题​​">
  <a:themeElements>
    <a:clrScheme name="159期作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F8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3F88"/>
      </a:hlink>
      <a:folHlink>
        <a:srgbClr val="BFBFBF"/>
      </a:folHlink>
    </a:clrScheme>
    <a:fontScheme name="自定义 15">
      <a:majorFont>
        <a:latin typeface="Roboto Bold"/>
        <a:ea typeface="思源黑体 CN Bold"/>
        <a:cs typeface=""/>
      </a:majorFont>
      <a:minorFont>
        <a:latin typeface="Roboto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16_Office 主题​​">
  <a:themeElements>
    <a:clrScheme name="159期作业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F8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3F88"/>
      </a:hlink>
      <a:folHlink>
        <a:srgbClr val="BFBFBF"/>
      </a:folHlink>
    </a:clrScheme>
    <a:fontScheme name="自定义 15">
      <a:majorFont>
        <a:latin typeface="Roboto Bold"/>
        <a:ea typeface="思源黑体 CN Bold"/>
        <a:cs typeface=""/>
      </a:majorFont>
      <a:minorFont>
        <a:latin typeface="Roboto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1602</Words>
  <Application>Microsoft Office PowerPoint</Application>
  <PresentationFormat>宽屏</PresentationFormat>
  <Paragraphs>101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黑体</vt:lpstr>
      <vt:lpstr>Wingdings</vt:lpstr>
      <vt:lpstr>思源黑体 CN Regular</vt:lpstr>
      <vt:lpstr>OPPOSans H</vt:lpstr>
      <vt:lpstr>114_Office 主题​​</vt:lpstr>
      <vt:lpstr>115_Office 主题​​</vt:lpstr>
      <vt:lpstr>117_Office 主题​​</vt:lpstr>
      <vt:lpstr>116_Office 主题​​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宸</dc:creator>
  <cp:lastModifiedBy>嘉文 段</cp:lastModifiedBy>
  <cp:revision>145</cp:revision>
  <dcterms:created xsi:type="dcterms:W3CDTF">2023-10-29T02:51:00Z</dcterms:created>
  <dcterms:modified xsi:type="dcterms:W3CDTF">2025-09-05T02:03:19Z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34CE542D97F84694B3DCB4189B4139C5_12</vt:lpwstr>
  </property>
  <property fmtid="{D5CDD505-2E9C-101B-9397-08002B2CF9AE}" pid="3" name="KSOProductBuildVer">
    <vt:lpwstr>2052-12.1.0.21915</vt:lpwstr>
  </property>
</Properties>
</file>

<file path=docProps/thumbnail.jpeg>
</file>